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4" r:id="rId3"/>
    <p:sldId id="305" r:id="rId4"/>
    <p:sldId id="306" r:id="rId5"/>
    <p:sldId id="307" r:id="rId6"/>
    <p:sldId id="272" r:id="rId7"/>
    <p:sldId id="265" r:id="rId8"/>
    <p:sldId id="297" r:id="rId9"/>
    <p:sldId id="280" r:id="rId10"/>
    <p:sldId id="304" r:id="rId11"/>
    <p:sldId id="281" r:id="rId12"/>
    <p:sldId id="282" r:id="rId13"/>
    <p:sldId id="259" r:id="rId14"/>
    <p:sldId id="283" r:id="rId15"/>
    <p:sldId id="296" r:id="rId16"/>
    <p:sldId id="285" r:id="rId17"/>
    <p:sldId id="303" r:id="rId18"/>
    <p:sldId id="298" r:id="rId19"/>
    <p:sldId id="299" r:id="rId20"/>
    <p:sldId id="289" r:id="rId21"/>
    <p:sldId id="290" r:id="rId22"/>
    <p:sldId id="291" r:id="rId23"/>
    <p:sldId id="300" r:id="rId24"/>
    <p:sldId id="301" r:id="rId25"/>
    <p:sldId id="263" r:id="rId26"/>
    <p:sldId id="293" r:id="rId27"/>
    <p:sldId id="274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294" autoAdjust="0"/>
  </p:normalViewPr>
  <p:slideViewPr>
    <p:cSldViewPr snapToGrid="0">
      <p:cViewPr varScale="1">
        <p:scale>
          <a:sx n="86" d="100"/>
          <a:sy n="86" d="100"/>
        </p:scale>
        <p:origin x="24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6661E-43D8-4AAD-84C4-2B731476F8D7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F88F4-1956-4303-868C-4C1B64731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0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574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Parole à Christophe LUCIOT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968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Parole</a:t>
            </a:r>
            <a:r>
              <a:rPr lang="fr-FR" baseline="0" dirty="0" smtClean="0"/>
              <a:t> à David </a:t>
            </a:r>
            <a:r>
              <a:rPr lang="fr-FR" baseline="0" dirty="0" smtClean="0"/>
              <a:t>POLART </a:t>
            </a:r>
            <a:r>
              <a:rPr lang="fr-FR" baseline="0" smtClean="0"/>
              <a:t>et Patrick CHIMBAUD (AFM)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173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Parole à </a:t>
            </a:r>
            <a:r>
              <a:rPr lang="fr-FR" dirty="0" smtClean="0"/>
              <a:t>JB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866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Parole</a:t>
            </a:r>
            <a:r>
              <a:rPr lang="fr-FR" baseline="0" dirty="0" smtClean="0"/>
              <a:t> à Hugues DESOMBERG puis Jocelyne COMBE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607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Parole à Dany ROUGERIE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864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Parole à Gaétan GALLI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944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Parole à Jean-François BOUSSER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578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Parole à Olivier GRINO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867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Parole à Alexandre MAILLOT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226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Parole à Alexandre MAILLOT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37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167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Parole à Dominique</a:t>
            </a:r>
            <a:r>
              <a:rPr lang="fr-FR" baseline="0" dirty="0" smtClean="0"/>
              <a:t> BLANC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352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Parole à Dominique</a:t>
            </a:r>
            <a:r>
              <a:rPr lang="fr-FR" baseline="0" dirty="0" smtClean="0"/>
              <a:t> BLANC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40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Parole à Dominique</a:t>
            </a:r>
            <a:r>
              <a:rPr lang="fr-FR" baseline="0" dirty="0" smtClean="0"/>
              <a:t> BLANC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202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Mise en place par Olivier GRINO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04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Mise en place par Olivier GRINO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488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Parole</a:t>
            </a:r>
            <a:r>
              <a:rPr lang="fr-FR" baseline="0" dirty="0" smtClean="0"/>
              <a:t> à Philippe PEUGNIEZ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13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Philippe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417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Philippe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64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Philippe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504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523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235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421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Parole à Christophe LUCIOT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F88F4-1956-4303-868C-4C1B64731FEB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86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55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90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79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87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24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22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44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04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58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057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24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5000" t="3000" r="24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98963-7277-470F-A9E2-D9F71BDDDF66}" type="datetimeFigureOut">
              <a:rPr lang="fr-FR" smtClean="0"/>
              <a:pPr/>
              <a:t>20/03/2022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2E96D-42E8-4E73-BBC9-E6674F8F1A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05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0375" y="1119980"/>
            <a:ext cx="11339739" cy="4339771"/>
          </a:xfrm>
          <a:noFill/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9600" b="1" dirty="0" smtClean="0"/>
              <a:t>122</a:t>
            </a:r>
            <a:r>
              <a:rPr lang="fr-FR" sz="9600" b="1" baseline="30000" dirty="0" smtClean="0"/>
              <a:t>ème</a:t>
            </a:r>
            <a:r>
              <a:rPr lang="fr-FR" sz="9600" b="1" dirty="0" smtClean="0"/>
              <a:t> </a:t>
            </a:r>
            <a:br>
              <a:rPr lang="fr-FR" sz="9600" b="1" dirty="0" smtClean="0"/>
            </a:br>
            <a:r>
              <a:rPr lang="fr-FR" sz="9600" b="1" dirty="0" smtClean="0"/>
              <a:t>ASSEMBLEE GENERALE </a:t>
            </a:r>
            <a:br>
              <a:rPr lang="fr-FR" sz="9600" b="1" dirty="0" smtClean="0"/>
            </a:br>
            <a:r>
              <a:rPr lang="fr-FR" sz="9600" b="1" dirty="0" smtClean="0"/>
              <a:t>DE L’UDSP 77</a:t>
            </a:r>
            <a:endParaRPr lang="fr-FR" sz="9600" b="1" dirty="0"/>
          </a:p>
        </p:txBody>
      </p:sp>
      <p:sp>
        <p:nvSpPr>
          <p:cNvPr id="5" name="AutoShape 2" descr="Philippe Peugnie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88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Commission </a:t>
            </a:r>
            <a:r>
              <a:rPr lang="fr-FR" b="1" dirty="0" smtClean="0"/>
              <a:t>SOCIALE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05414"/>
            <a:ext cx="11842595" cy="51853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 smtClean="0"/>
              <a:t>	</a:t>
            </a:r>
            <a:r>
              <a:rPr lang="fr-FR" sz="4400" b="1" dirty="0" smtClean="0"/>
              <a:t>Remise de dons </a:t>
            </a:r>
          </a:p>
          <a:p>
            <a:pPr marL="0" indent="0" algn="ctr">
              <a:buNone/>
            </a:pPr>
            <a:r>
              <a:rPr lang="fr-FR" sz="3200" b="1" dirty="0" smtClean="0"/>
              <a:t>en présence du COL MILLOT Stéphane (Vice-président de l’ODP) </a:t>
            </a:r>
          </a:p>
          <a:p>
            <a:pPr marL="0" indent="0" algn="ctr">
              <a:buNone/>
            </a:pPr>
            <a:endParaRPr lang="fr-FR" sz="4400" b="1" dirty="0" smtClean="0"/>
          </a:p>
          <a:p>
            <a:pPr marL="0" indent="0">
              <a:buNone/>
            </a:pPr>
            <a:r>
              <a:rPr lang="fr-FR" sz="3200" dirty="0" smtClean="0"/>
              <a:t>7 000€ : Commune de Saint-Loup de </a:t>
            </a:r>
            <a:r>
              <a:rPr lang="fr-FR" sz="3200" dirty="0" err="1" smtClean="0"/>
              <a:t>Naud</a:t>
            </a:r>
            <a:endParaRPr lang="fr-FR" sz="3200" dirty="0" smtClean="0"/>
          </a:p>
          <a:p>
            <a:pPr marL="0" indent="0">
              <a:buNone/>
            </a:pPr>
            <a:r>
              <a:rPr lang="fr-FR" sz="3200" dirty="0" smtClean="0"/>
              <a:t>7 000€ : Loïc BASTIEN et Romain VAN </a:t>
            </a:r>
            <a:r>
              <a:rPr lang="fr-FR" sz="3200" dirty="0" smtClean="0"/>
              <a:t>TRAN</a:t>
            </a:r>
          </a:p>
          <a:p>
            <a:pPr marL="0" indent="0">
              <a:buNone/>
            </a:pPr>
            <a:r>
              <a:rPr lang="fr-FR" sz="3200" dirty="0" smtClean="0"/>
              <a:t>5 000€ : Rotary Club</a:t>
            </a:r>
            <a:endParaRPr lang="fr-FR" sz="3200" dirty="0" smtClean="0"/>
          </a:p>
          <a:p>
            <a:pPr marL="0" indent="0">
              <a:buNone/>
            </a:pPr>
            <a:r>
              <a:rPr lang="fr-FR" sz="3200" dirty="0" smtClean="0"/>
              <a:t>3 000€ : CIS Moissy-Cramayel</a:t>
            </a:r>
          </a:p>
          <a:p>
            <a:pPr marL="0" indent="0">
              <a:buNone/>
            </a:pPr>
            <a:r>
              <a:rPr lang="fr-FR" sz="3200" dirty="0" smtClean="0"/>
              <a:t>1 000€ : CIS Champagne-sur-Seine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6860" cy="13568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626" y="3344291"/>
            <a:ext cx="4720710" cy="2702089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10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4769"/>
          </a:xfrm>
        </p:spPr>
        <p:txBody>
          <a:bodyPr/>
          <a:lstStyle/>
          <a:p>
            <a:pPr algn="ctr"/>
            <a:r>
              <a:rPr lang="fr-FR" b="1" dirty="0" smtClean="0"/>
              <a:t>Commission TELETHON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691" y="1169893"/>
            <a:ext cx="7102077" cy="21485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38146" cy="133814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74320" y="1417320"/>
            <a:ext cx="11544448" cy="29039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900" dirty="0"/>
              <a:t> </a:t>
            </a:r>
            <a:r>
              <a:rPr lang="fr-FR" sz="2600" dirty="0" smtClean="0"/>
              <a:t>Les sapeurs-pompiers de </a:t>
            </a:r>
          </a:p>
          <a:p>
            <a:pPr marL="0" indent="0">
              <a:buNone/>
            </a:pPr>
            <a:r>
              <a:rPr lang="fr-FR" sz="2600" dirty="0" smtClean="0"/>
              <a:t>Seine-et-Marne ont récolté:</a:t>
            </a:r>
          </a:p>
          <a:p>
            <a:pPr marL="0" indent="0">
              <a:buNone/>
            </a:pPr>
            <a:r>
              <a:rPr lang="fr-FR" sz="4800" dirty="0"/>
              <a:t> </a:t>
            </a:r>
            <a:r>
              <a:rPr lang="fr-FR" sz="4800" dirty="0" smtClean="0"/>
              <a:t>    </a:t>
            </a:r>
            <a:r>
              <a:rPr lang="fr-FR" sz="4800" b="1" u="sng" dirty="0" smtClean="0"/>
              <a:t>5 767Euros</a:t>
            </a:r>
            <a:r>
              <a:rPr lang="fr-FR" sz="6500" dirty="0" smtClean="0"/>
              <a:t> </a:t>
            </a:r>
            <a:endParaRPr lang="fr-FR" sz="6500" dirty="0"/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pPr marL="0" lvl="0" indent="0" algn="ctr">
              <a:buNone/>
            </a:pPr>
            <a:r>
              <a:rPr lang="fr-FR" dirty="0"/>
              <a:t> </a:t>
            </a:r>
            <a:r>
              <a:rPr lang="fr-FR" sz="2900" b="1" dirty="0" smtClean="0"/>
              <a:t>Les sapeurs-pompiers ont un lien fort avec le TELETHON, nous devons poursuivre notre investissement solidaire. </a:t>
            </a:r>
            <a:endParaRPr lang="fr-FR" sz="2900" b="1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03355" y="4271660"/>
            <a:ext cx="8147009" cy="22980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Pour 2022, des grands évènements en préparation:</a:t>
            </a:r>
            <a:endParaRPr lang="fr-FR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600" dirty="0" smtClean="0"/>
              <a:t> 	</a:t>
            </a:r>
            <a:r>
              <a:rPr lang="fr-FR" sz="2000" dirty="0" smtClean="0"/>
              <a:t>-</a:t>
            </a:r>
            <a:r>
              <a:rPr lang="fr-FR" sz="3600" dirty="0" smtClean="0"/>
              <a:t> </a:t>
            </a:r>
            <a:r>
              <a:rPr lang="fr-FR" sz="2000" dirty="0" smtClean="0"/>
              <a:t>Pontault-Combault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	- Melun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	- Carré-Sénart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 smtClean="0"/>
              <a:t>Retrouvez toutes les manifestations en cours et à venir auprès de notre référent départemental.</a:t>
            </a:r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9248" r="2634" b="5162"/>
          <a:stretch/>
        </p:blipFill>
        <p:spPr>
          <a:xfrm>
            <a:off x="8578583" y="4271660"/>
            <a:ext cx="3438893" cy="251595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263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7186" y="78694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Commission </a:t>
            </a:r>
            <a:r>
              <a:rPr lang="fr-FR" b="1" dirty="0" smtClean="0"/>
              <a:t>des JSP</a:t>
            </a:r>
            <a:endParaRPr lang="fr-FR" b="1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46314" y="1404257"/>
            <a:ext cx="7415559" cy="5127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Les effectifs: 37 sections soit 774 JSP.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b="1" u="sng" dirty="0" smtClean="0"/>
              <a:t>Fonctionnement perturbé par la pandémie: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	- Suspension des cours de janvier à mars 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	- Seuls les JSP 4 ont pu reprendre leur activité pour préparer leur formation à l’issue du brevet;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	- Utilisation de la plateforme FOAD de la FNSPF;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	- Mise en place de protocole sanitaire pour poursuivre la formation;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 smtClean="0"/>
              <a:t>	- Cross départemental à Provins.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b="1" dirty="0" smtClean="0"/>
              <a:t>Prospective:</a:t>
            </a:r>
            <a:endParaRPr lang="fr-FR" sz="2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800" dirty="0" smtClean="0"/>
              <a:t>Formation d’une nouvelle équipe pour le CTIF;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800" dirty="0" smtClean="0"/>
              <a:t>Inclusion de 10 conseillers techniques au sein de la commission.	</a:t>
            </a:r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73" y="1016289"/>
            <a:ext cx="4187559" cy="2951554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78" y="4048624"/>
            <a:ext cx="4029722" cy="2686481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23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6170" y="42861"/>
            <a:ext cx="10515600" cy="1325563"/>
          </a:xfrm>
        </p:spPr>
        <p:txBody>
          <a:bodyPr/>
          <a:lstStyle/>
          <a:p>
            <a:pPr algn="ctr"/>
            <a:r>
              <a:rPr lang="fr-FR" b="1" dirty="0" smtClean="0"/>
              <a:t>Commissions SPP, PATS, SPV et SSSM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0163" y="1109287"/>
            <a:ext cx="11408229" cy="1977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 smtClean="0"/>
              <a:t> </a:t>
            </a:r>
            <a:r>
              <a:rPr lang="fr-FR" sz="3200" u="sng" dirty="0" smtClean="0"/>
              <a:t>Sapeurs-pompiers professionnels:</a:t>
            </a:r>
          </a:p>
          <a:p>
            <a:pPr marL="0" lvl="1" indent="0">
              <a:buNone/>
            </a:pPr>
            <a:r>
              <a:rPr lang="fr-FR" sz="2600" dirty="0"/>
              <a:t>	</a:t>
            </a:r>
            <a:r>
              <a:rPr lang="fr-FR" sz="2600" dirty="0" smtClean="0"/>
              <a:t>Suivi de l’avancement des travaux sur :</a:t>
            </a:r>
          </a:p>
          <a:p>
            <a:pPr marL="0" lvl="1" indent="0">
              <a:buNone/>
            </a:pPr>
            <a:r>
              <a:rPr lang="fr-FR" sz="2600" dirty="0"/>
              <a:t>	</a:t>
            </a:r>
            <a:r>
              <a:rPr lang="fr-FR" sz="2600" dirty="0" smtClean="0"/>
              <a:t>	-  </a:t>
            </a:r>
            <a:r>
              <a:rPr lang="fr-FR" sz="2600" dirty="0" smtClean="0"/>
              <a:t>Baisse </a:t>
            </a:r>
            <a:r>
              <a:rPr lang="fr-FR" sz="2600" dirty="0" smtClean="0"/>
              <a:t>de la sur-cotisation relative à la prime de feu (part salariale).</a:t>
            </a:r>
          </a:p>
          <a:p>
            <a:pPr marL="177800" lvl="1" indent="0">
              <a:buNone/>
            </a:pPr>
            <a:r>
              <a:rPr lang="fr-FR" sz="2600" dirty="0"/>
              <a:t>	</a:t>
            </a:r>
            <a:r>
              <a:rPr lang="fr-FR" sz="2600" dirty="0" smtClean="0"/>
              <a:t>Participation à des travaux préparatoire à la proposition de loi Matras.</a:t>
            </a:r>
            <a:r>
              <a:rPr lang="fr-FR" sz="2800" dirty="0" smtClean="0"/>
              <a:t>  </a:t>
            </a:r>
            <a:endParaRPr lang="fr-FR" dirty="0" smtClean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270163" y="3226703"/>
            <a:ext cx="11408229" cy="1853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fr-FR" sz="2800" dirty="0" smtClean="0"/>
              <a:t> </a:t>
            </a:r>
            <a:r>
              <a:rPr lang="fr-FR" sz="3000" u="sng" dirty="0" smtClean="0"/>
              <a:t>Sapeurs-pompiers volontaires: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fr-FR" sz="2600" dirty="0" smtClean="0"/>
              <a:t>	</a:t>
            </a:r>
            <a:r>
              <a:rPr lang="fr-FR" sz="2800" dirty="0" smtClean="0"/>
              <a:t>Suivi </a:t>
            </a:r>
            <a:r>
              <a:rPr lang="fr-FR" sz="2800" dirty="0" smtClean="0"/>
              <a:t>des travaux du CCDSPV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fr-FR" sz="2800" dirty="0"/>
              <a:t>	</a:t>
            </a:r>
            <a:r>
              <a:rPr lang="fr-FR" sz="2800" dirty="0" smtClean="0"/>
              <a:t>	- Encadrement des activités des sapeurs-pompiers volontaires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fr-FR" sz="2800" dirty="0" smtClean="0"/>
              <a:t>Reprise des visites dans les CIS prochainement.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3541" y="5424932"/>
            <a:ext cx="11408229" cy="123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 </a:t>
            </a:r>
            <a:r>
              <a:rPr lang="fr-FR" sz="2800" dirty="0" smtClean="0"/>
              <a:t>  </a:t>
            </a:r>
            <a:r>
              <a:rPr lang="fr-FR" sz="3000" u="sng" dirty="0" smtClean="0"/>
              <a:t>Personnels administratifs, techniques et spécialisés: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fr-FR" sz="2800" dirty="0" smtClean="0"/>
              <a:t>	</a:t>
            </a:r>
            <a:r>
              <a:rPr lang="fr-FR" sz="2600" dirty="0" smtClean="0"/>
              <a:t>Promotion </a:t>
            </a:r>
            <a:r>
              <a:rPr lang="fr-FR" sz="2600" dirty="0" smtClean="0"/>
              <a:t>du réseau associatif auprès des PATS du SDIS.</a:t>
            </a:r>
          </a:p>
        </p:txBody>
      </p:sp>
    </p:spTree>
    <p:extLst>
      <p:ext uri="{BB962C8B-B14F-4D97-AF65-F5344CB8AC3E}">
        <p14:creationId xmlns:p14="http://schemas.microsoft.com/office/powerpoint/2010/main" val="219819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8486" y="0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Commission </a:t>
            </a:r>
            <a:r>
              <a:rPr lang="fr-FR" b="1" dirty="0" smtClean="0"/>
              <a:t>des ANCIENS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94624" y="1171503"/>
            <a:ext cx="9601200" cy="1795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000" b="1" u="sng" dirty="0" smtClean="0"/>
              <a:t>Engagement dans la campagne de vaccination:</a:t>
            </a:r>
          </a:p>
          <a:p>
            <a:pPr marL="0" indent="0">
              <a:buNone/>
            </a:pPr>
            <a:r>
              <a:rPr lang="fr-FR" sz="2400" dirty="0"/>
              <a:t>	</a:t>
            </a:r>
            <a:r>
              <a:rPr lang="fr-FR" sz="2400" dirty="0" smtClean="0"/>
              <a:t>- Accompagnement des plus anciens aux centres de vaccination éphémère situé à Melun;</a:t>
            </a:r>
          </a:p>
          <a:p>
            <a:pPr marL="0" indent="0">
              <a:buNone/>
            </a:pPr>
            <a:r>
              <a:rPr lang="fr-FR" sz="2400" dirty="0"/>
              <a:t>	</a:t>
            </a:r>
            <a:r>
              <a:rPr lang="fr-FR" sz="2400" dirty="0" smtClean="0"/>
              <a:t>- Participation aux centres de vaccination de masse.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70"/>
            <a:ext cx="1364343" cy="15589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1594624" y="3252492"/>
            <a:ext cx="9601200" cy="22304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000" b="1" u="sng" dirty="0" smtClean="0"/>
              <a:t>Participation aux manifestations des 50 ans du CDSP 77: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 smtClean="0"/>
              <a:t>	- Préparation des expositions historiques;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 smtClean="0"/>
              <a:t>	- Participation à la journée à Melun;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/>
              <a:t>	</a:t>
            </a:r>
            <a:r>
              <a:rPr lang="fr-FR" sz="2400" dirty="0" smtClean="0"/>
              <a:t>	- Défilé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/>
              <a:t>	</a:t>
            </a:r>
            <a:r>
              <a:rPr lang="fr-FR" sz="2400" dirty="0" smtClean="0"/>
              <a:t>	- Préparation, animation de la journée, rangement.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 smtClean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50723" y="5657221"/>
            <a:ext cx="11680722" cy="92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 smtClean="0"/>
              <a:t>Reconnaissance de leur importance via la mise en place de 13 grands électeurs nationaux à la FNSPF.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0664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Commission FORMATION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1380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u="sng" dirty="0"/>
              <a:t>Dispositif prévisionnel de secours: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sz="2400" b="1" dirty="0" smtClean="0"/>
              <a:t>46 DPS </a:t>
            </a:r>
            <a:r>
              <a:rPr lang="fr-FR" sz="2400" dirty="0" smtClean="0">
                <a:solidFill>
                  <a:srgbClr val="00B050"/>
                </a:solidFill>
              </a:rPr>
              <a:t>(forte augmentation)</a:t>
            </a:r>
            <a:endParaRPr lang="fr-FR" sz="2400" dirty="0"/>
          </a:p>
          <a:p>
            <a:pPr marL="0" indent="0">
              <a:buNone/>
            </a:pPr>
            <a:r>
              <a:rPr lang="fr-FR" sz="2400" dirty="0" smtClean="0"/>
              <a:t>Agrément départemental DPS renouvelé;</a:t>
            </a:r>
          </a:p>
          <a:p>
            <a:pPr marL="0" indent="0">
              <a:buNone/>
            </a:pPr>
            <a:r>
              <a:rPr lang="fr-FR" sz="2400" dirty="0" smtClean="0"/>
              <a:t>Achat d’effets vestimentaires pour les secouristes;</a:t>
            </a:r>
          </a:p>
          <a:p>
            <a:pPr marL="0" indent="0">
              <a:buNone/>
            </a:pPr>
            <a:r>
              <a:rPr lang="fr-FR" sz="2400" dirty="0" smtClean="0"/>
              <a:t>Dotation d’un véhicule par le SDIS 77.</a:t>
            </a:r>
            <a:endParaRPr lang="fr-FR" sz="2400" dirty="0"/>
          </a:p>
          <a:p>
            <a:pPr marL="0" indent="0">
              <a:buNone/>
            </a:pPr>
            <a:r>
              <a:rPr lang="fr-FR" u="sng" dirty="0"/>
              <a:t>Formations: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sz="2400" b="1" dirty="0" smtClean="0"/>
              <a:t>535 </a:t>
            </a:r>
            <a:r>
              <a:rPr lang="fr-FR" sz="2400" dirty="0"/>
              <a:t>formations </a:t>
            </a:r>
            <a:r>
              <a:rPr lang="fr-FR" sz="2400" dirty="0" smtClean="0">
                <a:solidFill>
                  <a:srgbClr val="00B050"/>
                </a:solidFill>
              </a:rPr>
              <a:t>(stagnation)</a:t>
            </a:r>
          </a:p>
          <a:p>
            <a:pPr marL="0" indent="0">
              <a:buNone/>
            </a:pPr>
            <a:r>
              <a:rPr lang="fr-FR" sz="2400" dirty="0" smtClean="0"/>
              <a:t>Achat d’effets vestimentaires pour les formateurs</a:t>
            </a:r>
            <a:endParaRPr lang="fr-FR" sz="2400" dirty="0"/>
          </a:p>
          <a:p>
            <a:pPr marL="0" indent="0">
              <a:buNone/>
            </a:pPr>
            <a:r>
              <a:rPr lang="fr-FR" sz="2400" dirty="0" smtClean="0"/>
              <a:t>Certification QUALIOPI</a:t>
            </a:r>
          </a:p>
          <a:p>
            <a:pPr marL="0" indent="0">
              <a:buNone/>
            </a:pPr>
            <a:endParaRPr lang="fr-FR" sz="2000" dirty="0"/>
          </a:p>
          <a:p>
            <a:pPr marL="0" indent="0" algn="ctr">
              <a:buNone/>
            </a:pPr>
            <a:r>
              <a:rPr lang="fr-FR" sz="2000" dirty="0"/>
              <a:t>Pour les formateurs, n’hésitez pas à venir faire des formations pour l’UDSP.</a:t>
            </a:r>
          </a:p>
          <a:p>
            <a:pPr marL="0" indent="0" algn="ctr">
              <a:buNone/>
            </a:pPr>
            <a:r>
              <a:rPr lang="fr-FR" sz="2000" dirty="0"/>
              <a:t>Tous, faites la promotion de nos DPS et formations. Nos actions sont toujours appréciées.</a:t>
            </a:r>
          </a:p>
        </p:txBody>
      </p:sp>
      <p:pic>
        <p:nvPicPr>
          <p:cNvPr id="7" name="Image 6" descr="Une image contenant intérieur, personne, mur, homme&#10;&#10;Description générée automatiquement">
            <a:extLst>
              <a:ext uri="{FF2B5EF4-FFF2-40B4-BE49-F238E27FC236}">
                <a16:creationId xmlns="" xmlns:a16="http://schemas.microsoft.com/office/drawing/2014/main" id="{20FF7733-DE9D-574C-8D05-C3CC63F4A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9" r="20585" b="39572"/>
          <a:stretch/>
        </p:blipFill>
        <p:spPr>
          <a:xfrm>
            <a:off x="0" y="0"/>
            <a:ext cx="1226634" cy="146404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75"/>
          <a:stretch/>
        </p:blipFill>
        <p:spPr>
          <a:xfrm>
            <a:off x="7254202" y="4255172"/>
            <a:ext cx="2539227" cy="122949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b="30073"/>
          <a:stretch/>
        </p:blipFill>
        <p:spPr>
          <a:xfrm>
            <a:off x="9667160" y="145492"/>
            <a:ext cx="2336531" cy="185829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898" y="4933916"/>
            <a:ext cx="1944793" cy="104250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/>
          <a:srcRect l="5739" t="21180" r="7841" b="25388"/>
          <a:stretch/>
        </p:blipFill>
        <p:spPr>
          <a:xfrm>
            <a:off x="7587639" y="2192957"/>
            <a:ext cx="4041058" cy="187304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72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" y="-11805"/>
            <a:ext cx="1113353" cy="1446794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6689" y="0"/>
            <a:ext cx="10515600" cy="832675"/>
          </a:xfrm>
        </p:spPr>
        <p:txBody>
          <a:bodyPr/>
          <a:lstStyle/>
          <a:p>
            <a:pPr algn="ctr"/>
            <a:r>
              <a:rPr lang="fr-FR" b="1" dirty="0"/>
              <a:t>Commission </a:t>
            </a:r>
            <a:r>
              <a:rPr lang="fr-FR" b="1" dirty="0" smtClean="0"/>
              <a:t>Histoire et Musée</a:t>
            </a:r>
            <a:endParaRPr lang="fr-FR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11" y="3967021"/>
            <a:ext cx="3932489" cy="289097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718" y="4212107"/>
            <a:ext cx="3523793" cy="264589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21737"/>
            <a:ext cx="4699169" cy="352437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/>
          <a:srcRect l="13994" r="14507" b="25575"/>
          <a:stretch/>
        </p:blipFill>
        <p:spPr>
          <a:xfrm>
            <a:off x="7050309" y="958645"/>
            <a:ext cx="5141691" cy="30083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2088"/>
            <a:ext cx="4117279" cy="23151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28" y="832675"/>
            <a:ext cx="2755433" cy="4279023"/>
          </a:xfrm>
          <a:prstGeom prst="flowChartOffpage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38364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95743" y="0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Commission </a:t>
            </a:r>
            <a:r>
              <a:rPr lang="fr-FR" b="1" dirty="0" smtClean="0"/>
              <a:t>des récompenses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2742" y="1353268"/>
            <a:ext cx="11698053" cy="47342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u="sng" dirty="0"/>
              <a:t>En </a:t>
            </a:r>
            <a:r>
              <a:rPr lang="fr-FR" u="sng" dirty="0" smtClean="0"/>
              <a:t>2021, </a:t>
            </a:r>
            <a:r>
              <a:rPr lang="fr-FR" u="sng" dirty="0"/>
              <a:t>la commission récompenses a distingué </a:t>
            </a:r>
            <a:r>
              <a:rPr lang="fr-FR" u="sng" dirty="0" smtClean="0"/>
              <a:t>:</a:t>
            </a:r>
          </a:p>
          <a:p>
            <a:pPr marL="0" lvl="0" indent="0">
              <a:buNone/>
            </a:pPr>
            <a:r>
              <a:rPr lang="fr-FR" sz="3600" dirty="0" smtClean="0"/>
              <a:t>5 adhérent par une médaille du mérité exceptionnelle ;</a:t>
            </a:r>
          </a:p>
          <a:p>
            <a:pPr marL="0" lvl="0" indent="0">
              <a:buNone/>
            </a:pPr>
            <a:r>
              <a:rPr lang="fr-FR" sz="3600" dirty="0" smtClean="0"/>
              <a:t>17 adhérents </a:t>
            </a:r>
            <a:r>
              <a:rPr lang="fr-FR" sz="3600" dirty="0"/>
              <a:t>par une médaille Grand Or pour 35 ans ;</a:t>
            </a:r>
          </a:p>
          <a:p>
            <a:pPr marL="0" lvl="0" indent="0">
              <a:buNone/>
            </a:pPr>
            <a:r>
              <a:rPr lang="fr-FR" sz="3600" dirty="0" smtClean="0"/>
              <a:t>9 adhérents </a:t>
            </a:r>
            <a:r>
              <a:rPr lang="fr-FR" sz="3600" dirty="0"/>
              <a:t>par une médaille d’Or pour 25 ans ;</a:t>
            </a:r>
          </a:p>
          <a:p>
            <a:pPr marL="0" lvl="0" indent="0">
              <a:buNone/>
            </a:pPr>
            <a:r>
              <a:rPr lang="fr-FR" sz="3600" dirty="0" smtClean="0"/>
              <a:t>14 </a:t>
            </a:r>
            <a:r>
              <a:rPr lang="fr-FR" sz="3600" dirty="0"/>
              <a:t>adhérents par une médaille d’argent pour 15 ans </a:t>
            </a:r>
            <a:r>
              <a:rPr lang="fr-FR" sz="3600" dirty="0" smtClean="0"/>
              <a:t>;</a:t>
            </a:r>
          </a:p>
          <a:p>
            <a:pPr marL="0" lvl="0" indent="0">
              <a:buNone/>
            </a:pPr>
            <a:r>
              <a:rPr lang="fr-FR" sz="3600" dirty="0" smtClean="0"/>
              <a:t>3 adhérents pour la médaille de l’ODP ;</a:t>
            </a:r>
          </a:p>
          <a:p>
            <a:pPr marL="0" lvl="0" indent="0">
              <a:buNone/>
            </a:pPr>
            <a:r>
              <a:rPr lang="fr-FR" sz="3600" dirty="0" smtClean="0"/>
              <a:t>4 adhérents pour la médaille EDB; </a:t>
            </a:r>
          </a:p>
          <a:p>
            <a:pPr marL="0" lvl="0" indent="0">
              <a:buNone/>
            </a:pPr>
            <a:r>
              <a:rPr lang="fr-FR" sz="3600" dirty="0" smtClean="0"/>
              <a:t>8 adhérents pour la médaille en écrin.</a:t>
            </a:r>
          </a:p>
          <a:p>
            <a:pPr marL="0" lvl="0" indent="0">
              <a:buNone/>
            </a:pP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62743" cy="12627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14" name="Groupe 13"/>
          <p:cNvGrpSpPr/>
          <p:nvPr/>
        </p:nvGrpSpPr>
        <p:grpSpPr>
          <a:xfrm>
            <a:off x="246973" y="5838092"/>
            <a:ext cx="11698053" cy="1019908"/>
            <a:chOff x="271524" y="5875357"/>
            <a:chExt cx="11698053" cy="67954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524" y="5903935"/>
              <a:ext cx="2629116" cy="59688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0352" y="5929119"/>
              <a:ext cx="2441342" cy="625787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9659" y="5875357"/>
              <a:ext cx="2499771" cy="679549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7395" y="5899948"/>
              <a:ext cx="2222182" cy="654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88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4677" y="0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Commission </a:t>
            </a:r>
            <a:r>
              <a:rPr lang="fr-FR" b="1" dirty="0" smtClean="0"/>
              <a:t>Communication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325562"/>
            <a:ext cx="11067803" cy="536024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r>
              <a:rPr lang="fr-FR" u="sng" dirty="0" smtClean="0"/>
              <a:t>Actions réalisées:</a:t>
            </a:r>
            <a:endParaRPr lang="fr-FR" u="sng" dirty="0"/>
          </a:p>
          <a:p>
            <a:pPr>
              <a:buFontTx/>
              <a:buChar char="-"/>
            </a:pPr>
            <a:r>
              <a:rPr lang="fr-FR" dirty="0" smtClean="0"/>
              <a:t>Présentation des adhérents « Racontez-vous, racontez-nous »</a:t>
            </a:r>
          </a:p>
          <a:p>
            <a:pPr>
              <a:buFontTx/>
              <a:buChar char="-"/>
            </a:pPr>
            <a:r>
              <a:rPr lang="fr-FR" dirty="0" smtClean="0"/>
              <a:t>Développement du site internet (articles, menues…)</a:t>
            </a:r>
          </a:p>
          <a:p>
            <a:pPr>
              <a:buFontTx/>
              <a:buChar char="-"/>
            </a:pPr>
            <a:r>
              <a:rPr lang="fr-FR" dirty="0" smtClean="0"/>
              <a:t>Développement des réseaux sociaux : Facebook, Twitter, Instagram pour toutes les commissions (informations, actions…)</a:t>
            </a:r>
          </a:p>
          <a:p>
            <a:pPr>
              <a:buFontTx/>
              <a:buChar char="-"/>
            </a:pPr>
            <a:r>
              <a:rPr lang="fr-FR" dirty="0" smtClean="0"/>
              <a:t>AG 2021 : Diffusion  de la vidéo Youtube </a:t>
            </a:r>
            <a:r>
              <a:rPr lang="fr-FR" dirty="0"/>
              <a:t>dans </a:t>
            </a:r>
            <a:r>
              <a:rPr lang="fr-FR" dirty="0" smtClean="0"/>
              <a:t>la salle de L’Empreinte à Savigny le temple</a:t>
            </a:r>
          </a:p>
          <a:p>
            <a:pPr>
              <a:buFontTx/>
              <a:buChar char="-"/>
            </a:pPr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286" cy="13062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59" y="4958923"/>
            <a:ext cx="1803671" cy="1803671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291" y="202613"/>
            <a:ext cx="1733797" cy="1300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308" y="1705574"/>
            <a:ext cx="1492174" cy="11937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89" y="4958923"/>
            <a:ext cx="2404895" cy="1803671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39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4677" y="0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Commission </a:t>
            </a:r>
            <a:r>
              <a:rPr lang="fr-FR" b="1" dirty="0" smtClean="0"/>
              <a:t>Communication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325562"/>
            <a:ext cx="11067803" cy="536024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r>
              <a:rPr lang="fr-FR" sz="3200" u="sng" dirty="0" smtClean="0"/>
              <a:t>Actions en cours en 2022</a:t>
            </a:r>
            <a:endParaRPr lang="fr-FR" sz="3200" u="sng" dirty="0"/>
          </a:p>
          <a:p>
            <a:pPr>
              <a:buFontTx/>
              <a:buChar char="-"/>
            </a:pPr>
            <a:r>
              <a:rPr lang="fr-FR" sz="3200" dirty="0" smtClean="0"/>
              <a:t>Recherche d’un nouvel imprimeur pour les calendriers 2023 et participation active des amicales à la conception du calendrier</a:t>
            </a:r>
          </a:p>
          <a:p>
            <a:pPr>
              <a:buFontTx/>
              <a:buChar char="-"/>
            </a:pPr>
            <a:r>
              <a:rPr lang="fr-FR" sz="3200" dirty="0" smtClean="0"/>
              <a:t>Stagiaire en DUT TC pendant 3 mois à la commission communication </a:t>
            </a:r>
          </a:p>
          <a:p>
            <a:pPr>
              <a:buFontTx/>
              <a:buChar char="-"/>
            </a:pPr>
            <a:r>
              <a:rPr lang="fr-FR" sz="3200" dirty="0" smtClean="0"/>
              <a:t>Poursuite de la visite/rencontre des amicales</a:t>
            </a:r>
          </a:p>
          <a:p>
            <a:pPr>
              <a:buFontTx/>
              <a:buChar char="-"/>
            </a:pPr>
            <a:r>
              <a:rPr lang="fr-FR" sz="3200" dirty="0" smtClean="0"/>
              <a:t>Participation au projet de concert de Chessy en juillet 2022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286" cy="13062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62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2757" y="0"/>
            <a:ext cx="10515600" cy="1020763"/>
          </a:xfrm>
        </p:spPr>
        <p:txBody>
          <a:bodyPr/>
          <a:lstStyle/>
          <a:p>
            <a:pPr algn="ctr"/>
            <a:r>
              <a:rPr lang="fr-FR" b="1" dirty="0" smtClean="0"/>
              <a:t>SAPEURS-POMPIERS MORTS EN SERVICE 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1925845" y="1953952"/>
            <a:ext cx="353494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000" b="1" dirty="0" smtClean="0"/>
              <a:t>Bruno CALLARD</a:t>
            </a:r>
          </a:p>
          <a:p>
            <a:pPr lvl="0"/>
            <a:r>
              <a:rPr lang="fr-FR" sz="4000" b="1" dirty="0"/>
              <a:t>	</a:t>
            </a:r>
            <a:r>
              <a:rPr lang="fr-FR" sz="4000" b="1" dirty="0" smtClean="0"/>
              <a:t>(SDIS 44)</a:t>
            </a:r>
            <a:endParaRPr lang="fr-FR" sz="4000" dirty="0"/>
          </a:p>
        </p:txBody>
      </p:sp>
      <p:sp>
        <p:nvSpPr>
          <p:cNvPr id="6" name="Rectangle 5"/>
          <p:cNvSpPr/>
          <p:nvPr/>
        </p:nvSpPr>
        <p:spPr>
          <a:xfrm>
            <a:off x="832757" y="4216455"/>
            <a:ext cx="57211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4000" b="1" dirty="0" smtClean="0"/>
              <a:t>Pierre-François BONNARD</a:t>
            </a:r>
          </a:p>
          <a:p>
            <a:pPr lvl="0" algn="ctr"/>
            <a:r>
              <a:rPr lang="fr-FR" sz="4000" b="1" dirty="0" smtClean="0"/>
              <a:t>(Base de Grenoble)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227" y="956019"/>
            <a:ext cx="3987130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1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766763" y="0"/>
            <a:ext cx="10515600" cy="1325563"/>
          </a:xfrm>
        </p:spPr>
        <p:txBody>
          <a:bodyPr/>
          <a:lstStyle/>
          <a:p>
            <a:pPr algn="ctr"/>
            <a:r>
              <a:rPr lang="fr-FR" b="1" dirty="0" smtClean="0"/>
              <a:t>Rapport financier 2021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t="3440" r="19048" b="42080"/>
          <a:stretch/>
        </p:blipFill>
        <p:spPr>
          <a:xfrm>
            <a:off x="0" y="-1"/>
            <a:ext cx="1191253" cy="132556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7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766763" y="0"/>
            <a:ext cx="10515600" cy="1325563"/>
          </a:xfrm>
        </p:spPr>
        <p:txBody>
          <a:bodyPr/>
          <a:lstStyle/>
          <a:p>
            <a:pPr algn="ctr"/>
            <a:r>
              <a:rPr lang="fr-FR" b="1" dirty="0" smtClean="0"/>
              <a:t>Rapport financier 2021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t="3440" r="19048" b="42080"/>
          <a:stretch/>
        </p:blipFill>
        <p:spPr>
          <a:xfrm>
            <a:off x="0" y="0"/>
            <a:ext cx="1191254" cy="132556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7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766763" y="0"/>
            <a:ext cx="10515600" cy="1325563"/>
          </a:xfrm>
        </p:spPr>
        <p:txBody>
          <a:bodyPr/>
          <a:lstStyle/>
          <a:p>
            <a:pPr algn="ctr"/>
            <a:r>
              <a:rPr lang="fr-FR" b="1" dirty="0" smtClean="0"/>
              <a:t>Rapport financier 2021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071561" y="6123240"/>
            <a:ext cx="1050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Synthèse et approbation par les commissaires aux comptes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28611" y="3440108"/>
            <a:ext cx="105013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Comptes validés le 19 mai, en présence: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- Président : 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- Comptable: 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- Trésorier Général: Dominique Blanc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- Contrôleurs aux comptes:</a:t>
            </a:r>
          </a:p>
          <a:p>
            <a:r>
              <a:rPr lang="fr-FR" sz="2000" dirty="0" smtClean="0"/>
              <a:t>		- Gérard ROUX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	- BOURGEOISAT Jacques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	- GIBERT BRUNO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t="3440" r="19048" b="42080"/>
          <a:stretch/>
        </p:blipFill>
        <p:spPr>
          <a:xfrm>
            <a:off x="259" y="0"/>
            <a:ext cx="1181725" cy="1314959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500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9352" y="1047134"/>
            <a:ext cx="7742764" cy="58108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u="sng" dirty="0"/>
              <a:t>Récipiendaires du mérite de l’union départementale :</a:t>
            </a:r>
            <a:endParaRPr lang="fr-FR" sz="2000" b="1" dirty="0"/>
          </a:p>
          <a:p>
            <a:pPr lvl="0"/>
            <a:r>
              <a:rPr lang="fr-FR" sz="1400" dirty="0"/>
              <a:t>Madame </a:t>
            </a:r>
            <a:r>
              <a:rPr lang="fr-FR" sz="1400" dirty="0" err="1"/>
              <a:t>Isoline</a:t>
            </a:r>
            <a:r>
              <a:rPr lang="fr-FR" sz="1400" dirty="0"/>
              <a:t> GARREAU (PCASDIS)</a:t>
            </a:r>
          </a:p>
          <a:p>
            <a:pPr lvl="0"/>
            <a:r>
              <a:rPr lang="fr-FR" sz="1400" dirty="0"/>
              <a:t>COL GUILHEM Dominique (DDA)</a:t>
            </a:r>
          </a:p>
          <a:p>
            <a:pPr lvl="0"/>
            <a:r>
              <a:rPr lang="fr-FR" sz="1400" dirty="0" smtClean="0"/>
              <a:t>Madame BRULE Dominique (Organisation d’une exposition historique) </a:t>
            </a:r>
          </a:p>
          <a:p>
            <a:pPr lvl="0"/>
            <a:r>
              <a:rPr lang="fr-FR" sz="1400" dirty="0" smtClean="0"/>
              <a:t>Monsieur </a:t>
            </a:r>
            <a:r>
              <a:rPr lang="fr-FR" sz="1400" dirty="0"/>
              <a:t>BRULE Dominique (Organisation d’une exposition historique</a:t>
            </a:r>
            <a:r>
              <a:rPr lang="fr-FR" sz="1400" dirty="0" smtClean="0"/>
              <a:t>)</a:t>
            </a:r>
            <a:endParaRPr lang="fr-FR" sz="1400" dirty="0"/>
          </a:p>
          <a:p>
            <a:pPr lvl="0"/>
            <a:r>
              <a:rPr lang="fr-FR" sz="1400" dirty="0"/>
              <a:t>ADC DORY Romuald </a:t>
            </a:r>
          </a:p>
          <a:p>
            <a:pPr lvl="0"/>
            <a:r>
              <a:rPr lang="fr-FR" sz="1400" dirty="0" smtClean="0"/>
              <a:t>LTN </a:t>
            </a:r>
            <a:r>
              <a:rPr lang="fr-FR" sz="1400" dirty="0"/>
              <a:t>AUFILS Eric </a:t>
            </a:r>
          </a:p>
          <a:p>
            <a:pPr lvl="0"/>
            <a:r>
              <a:rPr lang="fr-FR" sz="1400" dirty="0"/>
              <a:t>SCH MARTEAU Rémi </a:t>
            </a:r>
          </a:p>
          <a:p>
            <a:pPr lvl="0"/>
            <a:r>
              <a:rPr lang="fr-FR" sz="1400" dirty="0"/>
              <a:t>Monsieur TRABUCHET Christian (Musique départementale) </a:t>
            </a:r>
          </a:p>
          <a:p>
            <a:pPr lvl="0"/>
            <a:r>
              <a:rPr lang="fr-FR" sz="1400" dirty="0"/>
              <a:t>Monsieur COSANI Stéphane (Musique départementale) </a:t>
            </a:r>
          </a:p>
          <a:p>
            <a:pPr lvl="0"/>
            <a:r>
              <a:rPr lang="fr-FR" sz="1400" dirty="0"/>
              <a:t>LTN FALFERI Cyril (membre du conseil d’administration de l’UDSP) </a:t>
            </a:r>
          </a:p>
          <a:p>
            <a:pPr lvl="0"/>
            <a:r>
              <a:rPr lang="fr-FR" sz="1400" dirty="0"/>
              <a:t>LTN KOLMANN Cyril (membre du conseil d’administration de l’UDSP) </a:t>
            </a:r>
          </a:p>
          <a:p>
            <a:pPr lvl="0"/>
            <a:r>
              <a:rPr lang="fr-FR" sz="1400" dirty="0" smtClean="0"/>
              <a:t>ADC PRES Pascal</a:t>
            </a:r>
          </a:p>
          <a:p>
            <a:pPr lvl="0"/>
            <a:r>
              <a:rPr lang="fr-FR" sz="1400" dirty="0" smtClean="0"/>
              <a:t>SCH </a:t>
            </a:r>
            <a:r>
              <a:rPr lang="fr-FR" sz="1400" dirty="0"/>
              <a:t>DERASSE </a:t>
            </a:r>
            <a:r>
              <a:rPr lang="fr-FR" sz="1400" dirty="0" smtClean="0"/>
              <a:t>Julien</a:t>
            </a:r>
          </a:p>
          <a:p>
            <a:pPr lvl="0"/>
            <a:r>
              <a:rPr lang="fr-FR" sz="1400" dirty="0" smtClean="0"/>
              <a:t>CCH BAZONNAIS Alice</a:t>
            </a:r>
          </a:p>
          <a:p>
            <a:pPr lvl="0"/>
            <a:r>
              <a:rPr lang="fr-FR" sz="1400" dirty="0" smtClean="0"/>
              <a:t>CPL SENAN Alan</a:t>
            </a:r>
          </a:p>
          <a:p>
            <a:pPr lvl="0"/>
            <a:r>
              <a:rPr lang="fr-FR" sz="1400" dirty="0" smtClean="0"/>
              <a:t>Madame Aurélie CHIESA</a:t>
            </a:r>
            <a:endParaRPr lang="fr-FR" sz="1400" dirty="0"/>
          </a:p>
        </p:txBody>
      </p:sp>
      <p:pic>
        <p:nvPicPr>
          <p:cNvPr id="5" name="Image 4" descr="E:\UDSP\Commission récompense\Photos\UD77 M M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t="13265" r="33509" b="10189"/>
          <a:stretch/>
        </p:blipFill>
        <p:spPr bwMode="auto">
          <a:xfrm>
            <a:off x="8362336" y="933830"/>
            <a:ext cx="3170904" cy="5152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21365" y="0"/>
            <a:ext cx="6331989" cy="1325563"/>
          </a:xfrm>
        </p:spPr>
        <p:txBody>
          <a:bodyPr>
            <a:noAutofit/>
          </a:bodyPr>
          <a:lstStyle/>
          <a:p>
            <a:r>
              <a:rPr lang="fr-FR" sz="6600" b="1" dirty="0" smtClean="0"/>
              <a:t>Mise à l’honneur</a:t>
            </a:r>
            <a:endParaRPr lang="fr-FR" sz="6600" b="1" dirty="0"/>
          </a:p>
        </p:txBody>
      </p:sp>
    </p:spTree>
    <p:extLst>
      <p:ext uri="{BB962C8B-B14F-4D97-AF65-F5344CB8AC3E}">
        <p14:creationId xmlns:p14="http://schemas.microsoft.com/office/powerpoint/2010/main" val="294178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2397" y="1391347"/>
            <a:ext cx="4571861" cy="17847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u="sng" dirty="0"/>
              <a:t>Récipiendaires du mérité fédéral :</a:t>
            </a:r>
            <a:endParaRPr lang="fr-FR" sz="2400" b="1" dirty="0"/>
          </a:p>
          <a:p>
            <a:pPr marL="0" lvl="0" indent="0">
              <a:buNone/>
            </a:pPr>
            <a:r>
              <a:rPr lang="fr-FR" sz="2000" dirty="0" smtClean="0"/>
              <a:t>- INF </a:t>
            </a:r>
            <a:r>
              <a:rPr lang="fr-FR" sz="2000" dirty="0"/>
              <a:t>MAILLET Annie (Vermeil</a:t>
            </a:r>
            <a:r>
              <a:rPr lang="fr-FR" sz="2000" dirty="0" smtClean="0"/>
              <a:t>)</a:t>
            </a:r>
            <a:endParaRPr lang="fr-FR" sz="2000" dirty="0"/>
          </a:p>
          <a:p>
            <a:pPr marL="0" lvl="0" indent="0">
              <a:buNone/>
            </a:pPr>
            <a:r>
              <a:rPr lang="fr-FR" sz="2000" dirty="0" smtClean="0"/>
              <a:t>- LTN </a:t>
            </a:r>
            <a:r>
              <a:rPr lang="fr-FR" sz="2000" dirty="0"/>
              <a:t>LUCIOT Christophe (Argent</a:t>
            </a:r>
            <a:r>
              <a:rPr lang="fr-FR" sz="2000" dirty="0" smtClean="0"/>
              <a:t>)</a:t>
            </a:r>
            <a:endParaRPr lang="fr-FR" sz="2000" dirty="0"/>
          </a:p>
          <a:p>
            <a:pPr marL="0" lvl="0" indent="0">
              <a:buNone/>
            </a:pPr>
            <a:r>
              <a:rPr lang="fr-FR" sz="2000" dirty="0" smtClean="0"/>
              <a:t>- LTN </a:t>
            </a:r>
            <a:r>
              <a:rPr lang="fr-FR" sz="2000" dirty="0"/>
              <a:t>ROBY François (Argent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2" name="Rectangle 1"/>
          <p:cNvSpPr/>
          <p:nvPr/>
        </p:nvSpPr>
        <p:spPr>
          <a:xfrm>
            <a:off x="412397" y="3247051"/>
            <a:ext cx="6607138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fr-FR" sz="24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Récipiendaires de la médaille de l’engagement, du dévouement et du bénévolat :</a:t>
            </a:r>
            <a:endParaRPr lang="fr-FR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" panose="02020603050405020304" pitchFamily="18" charset="0"/>
              <a:buChar char="-"/>
              <a:tabLst>
                <a:tab pos="342900" algn="l"/>
              </a:tabLst>
            </a:pPr>
            <a:r>
              <a:rPr lang="fr-F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LTN </a:t>
            </a:r>
            <a:r>
              <a:rPr lang="fr-FR" sz="2000" dirty="0">
                <a:ea typeface="Calibri" panose="020F0502020204030204" pitchFamily="34" charset="0"/>
                <a:cs typeface="Times New Roman" panose="02020603050405020304" pitchFamily="18" charset="0"/>
              </a:rPr>
              <a:t>PETIT Michel (Argent) </a:t>
            </a:r>
            <a:endParaRPr lang="fr-FR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E:\UDSP\Commission récompense\Photos\FED M ARG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0" t="15385" r="33333" b="9340"/>
          <a:stretch/>
        </p:blipFill>
        <p:spPr bwMode="auto">
          <a:xfrm>
            <a:off x="7976049" y="318131"/>
            <a:ext cx="1409921" cy="22440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 descr="E:\UDSP\Commission récompense\Photos\FED M VERM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7" t="13436" r="32271" b="5177"/>
          <a:stretch/>
        </p:blipFill>
        <p:spPr bwMode="auto">
          <a:xfrm>
            <a:off x="10042353" y="1320368"/>
            <a:ext cx="1304921" cy="2305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459" y="3464697"/>
            <a:ext cx="1009502" cy="16627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1316" y="4244006"/>
            <a:ext cx="1011037" cy="16801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5277" y="4876217"/>
            <a:ext cx="1009502" cy="1690151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0067" y="114594"/>
            <a:ext cx="6331989" cy="1325563"/>
          </a:xfrm>
        </p:spPr>
        <p:txBody>
          <a:bodyPr>
            <a:noAutofit/>
          </a:bodyPr>
          <a:lstStyle/>
          <a:p>
            <a:r>
              <a:rPr lang="fr-FR" sz="6600" b="1" dirty="0" smtClean="0"/>
              <a:t>Mise à l’honneur</a:t>
            </a:r>
            <a:endParaRPr lang="fr-FR" sz="6600" b="1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12397" y="4911985"/>
            <a:ext cx="7315200" cy="1681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b="1" u="sng" dirty="0" smtClean="0"/>
              <a:t>Récipiendaires de la médaille de l’ODP :</a:t>
            </a:r>
          </a:p>
          <a:p>
            <a:r>
              <a:rPr lang="fr-FR" sz="2000" dirty="0" smtClean="0"/>
              <a:t>SCH MERLIN Sébastien ;</a:t>
            </a:r>
          </a:p>
          <a:p>
            <a:r>
              <a:rPr lang="fr-FR" sz="2000" dirty="0" smtClean="0"/>
              <a:t>LTN ROGER Laurent.</a:t>
            </a:r>
            <a:endParaRPr lang="fr-FR" sz="2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l="10373" t="3356" r="72939" b="19612"/>
          <a:stretch/>
        </p:blipFill>
        <p:spPr>
          <a:xfrm>
            <a:off x="6014800" y="4401790"/>
            <a:ext cx="1068304" cy="21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8849" y="222851"/>
            <a:ext cx="6331989" cy="1325563"/>
          </a:xfrm>
        </p:spPr>
        <p:txBody>
          <a:bodyPr>
            <a:noAutofit/>
          </a:bodyPr>
          <a:lstStyle/>
          <a:p>
            <a:r>
              <a:rPr lang="fr-FR" sz="6600" b="1" dirty="0" smtClean="0"/>
              <a:t>Mot du président</a:t>
            </a:r>
            <a:endParaRPr lang="fr-FR" sz="6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05993" y="3363430"/>
            <a:ext cx="6611933" cy="8942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6600" dirty="0" smtClean="0"/>
              <a:t>Philippe PEUGNIEZ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28750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081088" y="26860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FR" sz="9600" b="1" dirty="0" smtClean="0"/>
              <a:t>ALLOCUTIONS </a:t>
            </a:r>
            <a:br>
              <a:rPr lang="fr-FR" sz="9600" b="1" dirty="0" smtClean="0"/>
            </a:br>
            <a:r>
              <a:rPr lang="fr-FR" sz="9600" b="1" dirty="0" smtClean="0"/>
              <a:t>DES</a:t>
            </a:r>
            <a:br>
              <a:rPr lang="fr-FR" sz="9600" b="1" dirty="0" smtClean="0"/>
            </a:br>
            <a:r>
              <a:rPr lang="fr-FR" sz="9600" b="1" dirty="0" smtClean="0"/>
              <a:t> AUTORITES</a:t>
            </a:r>
            <a:endParaRPr lang="fr-FR" sz="9600" b="1" dirty="0"/>
          </a:p>
        </p:txBody>
      </p:sp>
    </p:spTree>
    <p:extLst>
      <p:ext uri="{BB962C8B-B14F-4D97-AF65-F5344CB8AC3E}">
        <p14:creationId xmlns:p14="http://schemas.microsoft.com/office/powerpoint/2010/main" val="14075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1" y="119046"/>
            <a:ext cx="6103939" cy="66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5286" y="-19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smtClean="0"/>
              <a:t>Assemblée générale extraordinaire</a:t>
            </a:r>
            <a:endParaRPr lang="fr-FR" sz="4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1257" y="1306286"/>
            <a:ext cx="11614792" cy="5214257"/>
          </a:xfrm>
        </p:spPr>
        <p:txBody>
          <a:bodyPr>
            <a:normAutofit fontScale="85000" lnSpcReduction="20000"/>
          </a:bodyPr>
          <a:lstStyle/>
          <a:p>
            <a:pPr marL="87313" lvl="2" indent="0">
              <a:buNone/>
            </a:pPr>
            <a:r>
              <a:rPr lang="fr-FR" sz="3200" u="sng" dirty="0" smtClean="0"/>
              <a:t>Modification des statuts:</a:t>
            </a:r>
            <a:endParaRPr lang="fr-FR" sz="3200" u="sng" dirty="0"/>
          </a:p>
          <a:p>
            <a:pPr marL="87313" lvl="2" indent="0">
              <a:buNone/>
            </a:pPr>
            <a:endParaRPr lang="fr-FR" sz="3200" u="sng" dirty="0" smtClean="0"/>
          </a:p>
          <a:p>
            <a:pPr marL="87313" lvl="2" indent="0">
              <a:buNone/>
            </a:pPr>
            <a:r>
              <a:rPr lang="fr-FR" sz="4000" b="1" u="sng" dirty="0" smtClean="0"/>
              <a:t>Article 8: Conseil d’administration</a:t>
            </a:r>
          </a:p>
          <a:p>
            <a:pPr marL="87313" lvl="2" indent="0">
              <a:buNone/>
            </a:pPr>
            <a:endParaRPr lang="fr-FR" sz="4000" dirty="0" smtClean="0"/>
          </a:p>
          <a:p>
            <a:pPr marL="87313" lvl="2" indent="0">
              <a:buNone/>
            </a:pPr>
            <a:r>
              <a:rPr lang="fr-FR" sz="4000" b="1" dirty="0" smtClean="0"/>
              <a:t>Actuel: </a:t>
            </a:r>
            <a:r>
              <a:rPr lang="fr-FR" sz="4000" dirty="0" smtClean="0"/>
              <a:t>Le conseil d’administration se compose de 24 membres élus et des membres de droit régulièrement affiliés à l’Union départemental.</a:t>
            </a:r>
          </a:p>
          <a:p>
            <a:pPr marL="87313" lvl="2" indent="0">
              <a:buNone/>
            </a:pPr>
            <a:endParaRPr lang="fr-FR" sz="4000" dirty="0"/>
          </a:p>
          <a:p>
            <a:pPr marL="87313" lvl="2" indent="0">
              <a:buNone/>
            </a:pPr>
            <a:r>
              <a:rPr lang="fr-FR" sz="4000" b="1" dirty="0" smtClean="0"/>
              <a:t>Proposition</a:t>
            </a:r>
            <a:r>
              <a:rPr lang="fr-FR" sz="4000" b="1" dirty="0"/>
              <a:t>: </a:t>
            </a:r>
            <a:r>
              <a:rPr lang="fr-FR" sz="4000" dirty="0"/>
              <a:t>Le conseil d’administration se compose de </a:t>
            </a:r>
            <a:r>
              <a:rPr lang="fr-FR" sz="4000" dirty="0" smtClean="0"/>
              <a:t>21 </a:t>
            </a:r>
            <a:r>
              <a:rPr lang="fr-FR" sz="4000" dirty="0"/>
              <a:t>membres élus et des membres de droit régulièrement affiliés à l’Union départemental.</a:t>
            </a:r>
          </a:p>
          <a:p>
            <a:pPr marL="87313" lvl="2" indent="0">
              <a:buNone/>
            </a:pPr>
            <a:r>
              <a:rPr lang="fr-FR" sz="4000" dirty="0" smtClean="0"/>
              <a:t> </a:t>
            </a:r>
          </a:p>
          <a:p>
            <a:pPr marL="87313" lvl="2" indent="0">
              <a:buNone/>
            </a:pPr>
            <a:r>
              <a:rPr lang="fr-FR" dirty="0"/>
              <a:t>	</a:t>
            </a:r>
            <a:r>
              <a:rPr lang="fr-FR" dirty="0" smtClean="0"/>
              <a:t>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74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5286" y="-19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smtClean="0"/>
              <a:t>Assemblée générale extraordinaire</a:t>
            </a:r>
            <a:endParaRPr lang="fr-FR" sz="4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1257" y="1306286"/>
            <a:ext cx="11614792" cy="5214257"/>
          </a:xfrm>
        </p:spPr>
        <p:txBody>
          <a:bodyPr>
            <a:normAutofit fontScale="70000" lnSpcReduction="20000"/>
          </a:bodyPr>
          <a:lstStyle/>
          <a:p>
            <a:pPr marL="87313" lvl="2" indent="0">
              <a:buNone/>
            </a:pPr>
            <a:r>
              <a:rPr lang="fr-FR" sz="4600" u="sng" dirty="0" smtClean="0"/>
              <a:t>Modification des statuts:</a:t>
            </a:r>
            <a:endParaRPr lang="fr-FR" sz="4600" u="sng" dirty="0"/>
          </a:p>
          <a:p>
            <a:pPr marL="87313" lvl="2" indent="0">
              <a:buNone/>
            </a:pPr>
            <a:endParaRPr lang="fr-FR" sz="3200" u="sng" dirty="0" smtClean="0"/>
          </a:p>
          <a:p>
            <a:pPr marL="87313" lvl="2" indent="0">
              <a:buNone/>
            </a:pPr>
            <a:r>
              <a:rPr lang="fr-FR" sz="4000" b="1" u="sng" dirty="0" smtClean="0"/>
              <a:t>Article 9: Comité exécutif</a:t>
            </a:r>
          </a:p>
          <a:p>
            <a:pPr marL="87313" lvl="2" indent="0">
              <a:buNone/>
            </a:pPr>
            <a:endParaRPr lang="fr-FR" sz="4000" dirty="0" smtClean="0"/>
          </a:p>
          <a:p>
            <a:pPr marL="87313" lvl="2" indent="0">
              <a:buNone/>
            </a:pPr>
            <a:r>
              <a:rPr lang="fr-FR" sz="4000" b="1" dirty="0" smtClean="0"/>
              <a:t>Actuel: </a:t>
            </a:r>
            <a:r>
              <a:rPr lang="fr-FR" sz="4000" dirty="0" smtClean="0"/>
              <a:t>Il se compose de 10 membres issus de la catégorie des membres actifs du Conseil d’administration qui sont:</a:t>
            </a:r>
          </a:p>
          <a:p>
            <a:pPr marL="87313" lvl="2" indent="0">
              <a:buNone/>
            </a:pPr>
            <a:r>
              <a:rPr lang="fr-FR" sz="4000" dirty="0" smtClean="0"/>
              <a:t> Président – 4 vice-président – secrétaire général – secrétaire général adjoint – trésorier général – trésorier général adjoint – Trésorier.</a:t>
            </a:r>
          </a:p>
          <a:p>
            <a:pPr marL="87313" lvl="2" indent="0">
              <a:buNone/>
            </a:pPr>
            <a:endParaRPr lang="fr-FR" sz="4000" dirty="0"/>
          </a:p>
          <a:p>
            <a:pPr marL="87313" lvl="2" indent="0">
              <a:buNone/>
            </a:pPr>
            <a:r>
              <a:rPr lang="fr-FR" sz="4000" b="1" dirty="0" smtClean="0"/>
              <a:t>Proposition</a:t>
            </a:r>
            <a:r>
              <a:rPr lang="fr-FR" sz="4000" b="1" dirty="0"/>
              <a:t>: </a:t>
            </a:r>
            <a:r>
              <a:rPr lang="fr-FR" sz="4000" dirty="0"/>
              <a:t>Il se compose de </a:t>
            </a:r>
            <a:r>
              <a:rPr lang="fr-FR" sz="4000" dirty="0" smtClean="0"/>
              <a:t>9 </a:t>
            </a:r>
            <a:r>
              <a:rPr lang="fr-FR" sz="4000" dirty="0"/>
              <a:t>membres issus de la catégorie des membres actifs du Conseil d’administration qui </a:t>
            </a:r>
            <a:r>
              <a:rPr lang="fr-FR" sz="4000" dirty="0" smtClean="0"/>
              <a:t>sont: </a:t>
            </a:r>
          </a:p>
          <a:p>
            <a:pPr marL="87313" lvl="2" indent="0">
              <a:buNone/>
            </a:pPr>
            <a:r>
              <a:rPr lang="fr-FR" sz="4000" dirty="0" smtClean="0"/>
              <a:t>Président </a:t>
            </a:r>
            <a:r>
              <a:rPr lang="fr-FR" sz="4000" dirty="0"/>
              <a:t>– 4 vice-président – secrétaire général – secrétaire général adjoint – trésorier général – trésorier général adjoint.</a:t>
            </a:r>
          </a:p>
          <a:p>
            <a:pPr marL="87313" lvl="2" indent="0">
              <a:buNone/>
            </a:pPr>
            <a:r>
              <a:rPr lang="fr-FR" sz="4000" dirty="0" smtClean="0"/>
              <a:t> </a:t>
            </a:r>
          </a:p>
          <a:p>
            <a:pPr marL="87313" lvl="2" indent="0">
              <a:buNone/>
            </a:pPr>
            <a:r>
              <a:rPr lang="fr-FR" dirty="0"/>
              <a:t>	</a:t>
            </a:r>
            <a:r>
              <a:rPr lang="fr-FR" dirty="0" smtClean="0"/>
              <a:t>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387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5286" y="-19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smtClean="0"/>
              <a:t>Assemblée générale extraordinaire</a:t>
            </a:r>
            <a:endParaRPr lang="fr-FR" sz="4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1257" y="1306286"/>
            <a:ext cx="11614792" cy="5214257"/>
          </a:xfrm>
        </p:spPr>
        <p:txBody>
          <a:bodyPr>
            <a:normAutofit fontScale="70000" lnSpcReduction="20000"/>
          </a:bodyPr>
          <a:lstStyle/>
          <a:p>
            <a:pPr marL="87313" lvl="2" indent="0">
              <a:buNone/>
            </a:pPr>
            <a:r>
              <a:rPr lang="fr-FR" sz="4500" u="sng" dirty="0" smtClean="0"/>
              <a:t>Modification des statuts:</a:t>
            </a:r>
            <a:endParaRPr lang="fr-FR" sz="4500" u="sng" dirty="0"/>
          </a:p>
          <a:p>
            <a:pPr marL="87313" lvl="2" indent="0">
              <a:buNone/>
            </a:pPr>
            <a:endParaRPr lang="fr-FR" sz="3200" u="sng" dirty="0" smtClean="0"/>
          </a:p>
          <a:p>
            <a:pPr marL="87313" lvl="2" indent="0">
              <a:buNone/>
            </a:pPr>
            <a:r>
              <a:rPr lang="fr-FR" sz="4000" b="1" u="sng" dirty="0" smtClean="0"/>
              <a:t>Article 11: Elections</a:t>
            </a:r>
          </a:p>
          <a:p>
            <a:pPr marL="87313" lvl="2" indent="0">
              <a:buNone/>
            </a:pPr>
            <a:endParaRPr lang="fr-FR" sz="4000" dirty="0" smtClean="0"/>
          </a:p>
          <a:p>
            <a:pPr marL="0" indent="0">
              <a:buNone/>
            </a:pPr>
            <a:r>
              <a:rPr lang="fr-FR" sz="4000" b="1" dirty="0" smtClean="0"/>
              <a:t>Actuel: </a:t>
            </a:r>
            <a:r>
              <a:rPr lang="fr-FR" sz="4000" dirty="0"/>
              <a:t>Tous les membres du Conseil d’Administration élus ne peuvent être choisis que parmi </a:t>
            </a:r>
            <a:r>
              <a:rPr lang="fr-FR" sz="4000" dirty="0" smtClean="0"/>
              <a:t>les membres </a:t>
            </a:r>
            <a:r>
              <a:rPr lang="fr-FR" sz="4000" dirty="0"/>
              <a:t>actifs et associés régulièrement affiliés à l’Union Départementale. Le vote a lieu à scrutin secret à un tour et à la majorité </a:t>
            </a:r>
            <a:r>
              <a:rPr lang="fr-FR" sz="4000" dirty="0" smtClean="0"/>
              <a:t>relative.</a:t>
            </a:r>
            <a:r>
              <a:rPr lang="fr-FR" sz="4000" dirty="0"/>
              <a:t> </a:t>
            </a:r>
            <a:endParaRPr lang="fr-FR" sz="4000" dirty="0" smtClean="0"/>
          </a:p>
          <a:p>
            <a:pPr marL="0" indent="0">
              <a:buNone/>
            </a:pPr>
            <a:endParaRPr lang="fr-FR" sz="4000" dirty="0"/>
          </a:p>
          <a:p>
            <a:pPr marL="87313" lvl="2" indent="0">
              <a:buNone/>
            </a:pPr>
            <a:r>
              <a:rPr lang="fr-FR" sz="4000" b="1" dirty="0" smtClean="0"/>
              <a:t>Proposition: </a:t>
            </a:r>
            <a:r>
              <a:rPr lang="fr-FR" sz="4000" dirty="0" smtClean="0"/>
              <a:t>Tous </a:t>
            </a:r>
            <a:r>
              <a:rPr lang="fr-FR" sz="4000" dirty="0"/>
              <a:t>les membres du Conseil d’Administration élus ne peuvent être choisis que parmi les membres actifs et associés régulièrement affiliés à l’Union Départementale. Le vote a lieu à scrutin secret à un tour et à la majorité relative. Le vote peut se fait en utilisant un outil de vote à distance offrant les conditions de sécurité relatif au secret du vote</a:t>
            </a:r>
            <a:r>
              <a:rPr lang="fr-FR" sz="4000" dirty="0" smtClean="0"/>
              <a:t>.</a:t>
            </a:r>
          </a:p>
          <a:p>
            <a:pPr marL="87313" lvl="2" indent="0">
              <a:buNone/>
            </a:pPr>
            <a:r>
              <a:rPr lang="fr-FR" dirty="0"/>
              <a:t>	</a:t>
            </a:r>
            <a:r>
              <a:rPr lang="fr-FR" dirty="0" smtClean="0"/>
              <a:t>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13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5286" y="-19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smtClean="0"/>
              <a:t>Année 2021 </a:t>
            </a:r>
            <a:endParaRPr lang="fr-FR" sz="4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1257" y="1306286"/>
            <a:ext cx="7112000" cy="5214257"/>
          </a:xfrm>
        </p:spPr>
        <p:txBody>
          <a:bodyPr>
            <a:normAutofit/>
          </a:bodyPr>
          <a:lstStyle/>
          <a:p>
            <a:pPr marL="87313" lvl="2" indent="0">
              <a:buNone/>
            </a:pPr>
            <a:r>
              <a:rPr lang="fr-FR" sz="3200" u="sng" dirty="0" smtClean="0"/>
              <a:t>Quelques chiffres</a:t>
            </a:r>
          </a:p>
          <a:p>
            <a:pPr marL="87313" lvl="2" indent="0">
              <a:buNone/>
            </a:pPr>
            <a:endParaRPr lang="fr-FR" sz="3200" u="sng" dirty="0" smtClean="0"/>
          </a:p>
          <a:p>
            <a:pPr marL="87313" lvl="2" indent="0" algn="ctr">
              <a:buNone/>
            </a:pPr>
            <a:r>
              <a:rPr lang="fr-FR" sz="2400" dirty="0" smtClean="0"/>
              <a:t> </a:t>
            </a:r>
            <a:r>
              <a:rPr lang="fr-FR" sz="4000" dirty="0" smtClean="0"/>
              <a:t>L’</a:t>
            </a:r>
            <a:r>
              <a:rPr lang="fr-FR" sz="4000" dirty="0"/>
              <a:t>U</a:t>
            </a:r>
            <a:r>
              <a:rPr lang="fr-FR" sz="4000" dirty="0" smtClean="0"/>
              <a:t>DSP 77 c’est  </a:t>
            </a:r>
            <a:r>
              <a:rPr lang="fr-FR" sz="4000" b="1" dirty="0" smtClean="0"/>
              <a:t>4866</a:t>
            </a:r>
            <a:r>
              <a:rPr lang="fr-FR" sz="4000" dirty="0" smtClean="0"/>
              <a:t> adhérents </a:t>
            </a:r>
          </a:p>
          <a:p>
            <a:pPr marL="87313" lvl="2" indent="0" algn="ctr">
              <a:buNone/>
            </a:pPr>
            <a:r>
              <a:rPr lang="fr-FR" sz="4000" dirty="0" smtClean="0"/>
              <a:t> </a:t>
            </a:r>
            <a:r>
              <a:rPr lang="fr-FR" sz="4000" b="1" dirty="0" smtClean="0"/>
              <a:t>3589</a:t>
            </a:r>
            <a:r>
              <a:rPr lang="fr-FR" sz="4000" dirty="0" smtClean="0"/>
              <a:t> sapeurs-pompiers;</a:t>
            </a:r>
          </a:p>
          <a:p>
            <a:pPr marL="87313" lvl="2" indent="0" algn="ctr">
              <a:buNone/>
            </a:pPr>
            <a:r>
              <a:rPr lang="fr-FR" sz="4000" b="1" dirty="0" smtClean="0"/>
              <a:t>80</a:t>
            </a:r>
            <a:r>
              <a:rPr lang="fr-FR" sz="4000" dirty="0" smtClean="0"/>
              <a:t> PATS;</a:t>
            </a:r>
          </a:p>
          <a:p>
            <a:pPr marL="87313" lvl="2" indent="0" algn="ctr">
              <a:buNone/>
            </a:pPr>
            <a:r>
              <a:rPr lang="fr-FR" sz="4000" b="1" dirty="0" smtClean="0"/>
              <a:t>418</a:t>
            </a:r>
            <a:r>
              <a:rPr lang="fr-FR" sz="4000" dirty="0" smtClean="0"/>
              <a:t> anciens;</a:t>
            </a:r>
          </a:p>
          <a:p>
            <a:pPr marL="87313" lvl="2" indent="0" algn="ctr">
              <a:buNone/>
            </a:pPr>
            <a:r>
              <a:rPr lang="fr-FR" sz="4000" dirty="0" smtClean="0"/>
              <a:t> </a:t>
            </a:r>
            <a:r>
              <a:rPr lang="fr-FR" sz="4000" b="1" dirty="0" smtClean="0"/>
              <a:t>772</a:t>
            </a:r>
            <a:r>
              <a:rPr lang="fr-FR" sz="4000" dirty="0" smtClean="0"/>
              <a:t> JSP;</a:t>
            </a:r>
          </a:p>
          <a:p>
            <a:pPr marL="87313" lvl="2" indent="0" algn="ctr">
              <a:buNone/>
            </a:pPr>
            <a:r>
              <a:rPr lang="fr-FR" sz="4000" b="1" dirty="0"/>
              <a:t>7</a:t>
            </a:r>
            <a:r>
              <a:rPr lang="fr-FR" sz="4000" dirty="0" smtClean="0"/>
              <a:t> bénévoles.</a:t>
            </a:r>
          </a:p>
          <a:p>
            <a:pPr marL="87313" lvl="2" indent="0">
              <a:buNone/>
            </a:pPr>
            <a:r>
              <a:rPr lang="fr-FR" dirty="0"/>
              <a:t>	</a:t>
            </a: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034" y="3170448"/>
            <a:ext cx="4992156" cy="33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23611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 dirty="0" smtClean="0"/>
              <a:t>Les temps forts de l’année 2021 :</a:t>
            </a:r>
            <a:endParaRPr lang="fr-FR" sz="4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307" y="223611"/>
            <a:ext cx="2285594" cy="3236239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53" y="3832565"/>
            <a:ext cx="3893851" cy="255841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30629" y="1549174"/>
            <a:ext cx="9214093" cy="18900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b="1" u="sng" dirty="0" smtClean="0"/>
              <a:t>Le congrès national</a:t>
            </a:r>
          </a:p>
          <a:p>
            <a:pPr marL="0" indent="0">
              <a:buNone/>
            </a:pPr>
            <a:endParaRPr lang="fr-FR" sz="1050" u="sng" dirty="0" smtClean="0"/>
          </a:p>
          <a:p>
            <a:pPr marL="0" indent="0">
              <a:buNone/>
            </a:pPr>
            <a:r>
              <a:rPr lang="fr-FR" dirty="0" smtClean="0"/>
              <a:t>Marseille du 13 au 16 octobre 2021.</a:t>
            </a:r>
          </a:p>
          <a:p>
            <a:pPr marL="0" indent="0">
              <a:buNone/>
            </a:pPr>
            <a:r>
              <a:rPr lang="fr-FR" dirty="0" smtClean="0"/>
              <a:t>Moment fort de notre réseau. Echanges techniques et conviviaux.</a:t>
            </a:r>
          </a:p>
          <a:p>
            <a:pPr marL="0" indent="0">
              <a:buNone/>
            </a:pPr>
            <a:endParaRPr lang="fr-FR" u="sng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130629" y="4120619"/>
            <a:ext cx="7779657" cy="19823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 smtClean="0"/>
              <a:t>La pandémie de Covid-19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Fort impact sur l’ensemble des activités (formation, JSP);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Mise en place de protocole de continuité d’activité;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Facilitation de la vaccination de nos anciens.</a:t>
            </a:r>
          </a:p>
        </p:txBody>
      </p:sp>
    </p:spTree>
    <p:extLst>
      <p:ext uri="{BB962C8B-B14F-4D97-AF65-F5344CB8AC3E}">
        <p14:creationId xmlns:p14="http://schemas.microsoft.com/office/powerpoint/2010/main" val="168093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23611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 dirty="0" smtClean="0"/>
              <a:t>Les temps forts de l’année 2021 :</a:t>
            </a:r>
            <a:endParaRPr lang="fr-FR" sz="4800" b="1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30629" y="1549174"/>
            <a:ext cx="6756868" cy="476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u="sng" dirty="0" smtClean="0"/>
              <a:t>Les 50 ans du CDSP</a:t>
            </a:r>
          </a:p>
          <a:p>
            <a:pPr marL="0" indent="0">
              <a:buNone/>
            </a:pPr>
            <a:endParaRPr lang="fr-FR" sz="1050" u="sng" dirty="0" smtClean="0"/>
          </a:p>
          <a:p>
            <a:pPr marL="0" indent="0">
              <a:buNone/>
            </a:pPr>
            <a:r>
              <a:rPr lang="fr-FR" dirty="0" smtClean="0"/>
              <a:t>Défilé d’anciens véhicules;</a:t>
            </a:r>
          </a:p>
          <a:p>
            <a:pPr marL="0" indent="0">
              <a:buNone/>
            </a:pPr>
            <a:r>
              <a:rPr lang="fr-FR" dirty="0" smtClean="0"/>
              <a:t>Animations avec les JSP: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Défilé</a:t>
            </a:r>
          </a:p>
          <a:p>
            <a:pPr marL="0" indent="0">
              <a:buNone/>
            </a:pPr>
            <a:r>
              <a:rPr lang="fr-FR" dirty="0" smtClean="0"/>
              <a:t>	- Stand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Parcours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Défis sportifs</a:t>
            </a:r>
          </a:p>
          <a:p>
            <a:pPr marL="0" indent="0">
              <a:buNone/>
            </a:pPr>
            <a:r>
              <a:rPr lang="fr-FR" dirty="0" smtClean="0"/>
              <a:t>Participation des anciens pour les recherches historiques dans les CIS.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u="sng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25618" b="12641"/>
          <a:stretch/>
        </p:blipFill>
        <p:spPr>
          <a:xfrm>
            <a:off x="4742840" y="1320277"/>
            <a:ext cx="4224179" cy="174031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347"/>
          <a:stretch/>
        </p:blipFill>
        <p:spPr>
          <a:xfrm>
            <a:off x="7138219" y="3333135"/>
            <a:ext cx="4699820" cy="322989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36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Commission </a:t>
            </a:r>
            <a:r>
              <a:rPr lang="fr-FR" b="1" dirty="0" smtClean="0"/>
              <a:t>SOCIALE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517" y="2055812"/>
            <a:ext cx="6372005" cy="4359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 smtClean="0"/>
              <a:t>	</a:t>
            </a:r>
            <a:r>
              <a:rPr lang="fr-FR" sz="4400" b="1" dirty="0" smtClean="0"/>
              <a:t>Notre raison d’être.</a:t>
            </a:r>
          </a:p>
          <a:p>
            <a:pPr marL="0" indent="0">
              <a:buNone/>
            </a:pPr>
            <a:r>
              <a:rPr lang="fr-FR" sz="3200" u="sng" dirty="0" smtClean="0"/>
              <a:t>Prestations:</a:t>
            </a:r>
          </a:p>
          <a:p>
            <a:pPr lvl="1"/>
            <a:r>
              <a:rPr lang="fr-FR" sz="2800" b="1" dirty="0" smtClean="0"/>
              <a:t>44</a:t>
            </a:r>
            <a:r>
              <a:rPr lang="fr-FR" sz="2800" dirty="0" smtClean="0"/>
              <a:t> bons « naissance »;</a:t>
            </a:r>
          </a:p>
          <a:p>
            <a:pPr lvl="1"/>
            <a:r>
              <a:rPr lang="fr-FR" sz="2800" b="1" dirty="0" smtClean="0"/>
              <a:t>17</a:t>
            </a:r>
            <a:r>
              <a:rPr lang="fr-FR" sz="2800" dirty="0" smtClean="0"/>
              <a:t> bons « mariage »;</a:t>
            </a:r>
          </a:p>
          <a:p>
            <a:pPr lvl="1"/>
            <a:r>
              <a:rPr lang="fr-FR" sz="2800" dirty="0" smtClean="0"/>
              <a:t>Soutien des familles suite à décès ;</a:t>
            </a:r>
          </a:p>
          <a:p>
            <a:pPr lvl="1"/>
            <a:r>
              <a:rPr lang="fr-FR" sz="2800" dirty="0" smtClean="0"/>
              <a:t>Soutien matériel (Ex: remise d’ordinateur) ;</a:t>
            </a:r>
          </a:p>
          <a:p>
            <a:pPr lvl="1"/>
            <a:r>
              <a:rPr lang="fr-FR" sz="2800" dirty="0" smtClean="0"/>
              <a:t>Animation du groupe de maman ;</a:t>
            </a:r>
          </a:p>
          <a:p>
            <a:pPr lvl="1"/>
            <a:r>
              <a:rPr lang="fr-FR" sz="2800" dirty="0" smtClean="0"/>
              <a:t>De nombreux dossiers divers</a:t>
            </a:r>
            <a:r>
              <a:rPr lang="fr-FR" sz="2800" dirty="0"/>
              <a:t>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6860" cy="13568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504" y="2912503"/>
            <a:ext cx="5029202" cy="287866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59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685</Words>
  <Application>Microsoft Office PowerPoint</Application>
  <PresentationFormat>Grand écran</PresentationFormat>
  <Paragraphs>257</Paragraphs>
  <Slides>27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</vt:lpstr>
      <vt:lpstr>Times New Roman</vt:lpstr>
      <vt:lpstr>Thème Office</vt:lpstr>
      <vt:lpstr>122ème  ASSEMBLEE GENERALE  DE L’UDSP 77</vt:lpstr>
      <vt:lpstr>SAPEURS-POMPIERS MORTS EN SERVICE </vt:lpstr>
      <vt:lpstr>Assemblée générale extraordinaire</vt:lpstr>
      <vt:lpstr>Assemblée générale extraordinaire</vt:lpstr>
      <vt:lpstr>Assemblée générale extraordinaire</vt:lpstr>
      <vt:lpstr>Année 2021 </vt:lpstr>
      <vt:lpstr>Les temps forts de l’année 2021 :</vt:lpstr>
      <vt:lpstr>Les temps forts de l’année 2021 :</vt:lpstr>
      <vt:lpstr>Commission SOCIALE</vt:lpstr>
      <vt:lpstr>Commission SOCIALE</vt:lpstr>
      <vt:lpstr>Commission TELETHON</vt:lpstr>
      <vt:lpstr>Commission des JSP</vt:lpstr>
      <vt:lpstr>Commissions SPP, PATS, SPV et SSSM</vt:lpstr>
      <vt:lpstr>Commission des ANCIENS</vt:lpstr>
      <vt:lpstr>Commission FORMATION</vt:lpstr>
      <vt:lpstr>Commission Histoire et Musée</vt:lpstr>
      <vt:lpstr>Commission des récompenses</vt:lpstr>
      <vt:lpstr>Commission Communication</vt:lpstr>
      <vt:lpstr>Commission Communication</vt:lpstr>
      <vt:lpstr>Rapport financier 2021</vt:lpstr>
      <vt:lpstr>Rapport financier 2021</vt:lpstr>
      <vt:lpstr>Rapport financier 2021</vt:lpstr>
      <vt:lpstr>Mise à l’honneur</vt:lpstr>
      <vt:lpstr>Mise à l’honneur</vt:lpstr>
      <vt:lpstr>Mot du président</vt:lpstr>
      <vt:lpstr>ALLOCUTIONS  DES  AUTORITES</vt:lpstr>
      <vt:lpstr>Présentation PowerPoint</vt:lpstr>
    </vt:vector>
  </TitlesOfParts>
  <Company>SDIS77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Aubertin Jean baptiste</dc:creator>
  <cp:lastModifiedBy>Aubertin Jean baptiste</cp:lastModifiedBy>
  <cp:revision>167</cp:revision>
  <dcterms:created xsi:type="dcterms:W3CDTF">2020-04-07T20:28:15Z</dcterms:created>
  <dcterms:modified xsi:type="dcterms:W3CDTF">2022-03-20T13:05:30Z</dcterms:modified>
</cp:coreProperties>
</file>